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2" r:id="rId7"/>
    <p:sldId id="263" r:id="rId8"/>
    <p:sldId id="269" r:id="rId9"/>
    <p:sldId id="270" r:id="rId10"/>
    <p:sldId id="276" r:id="rId11"/>
    <p:sldId id="271" r:id="rId12"/>
    <p:sldId id="272" r:id="rId13"/>
    <p:sldId id="275" r:id="rId14"/>
    <p:sldId id="277" r:id="rId15"/>
    <p:sldId id="278" r:id="rId16"/>
    <p:sldId id="274" r:id="rId1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xmlns="">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9" d="100"/>
          <a:sy n="99" d="100"/>
        </p:scale>
        <p:origin x="-936" y="-96"/>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914327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directory.generalassemb.ly"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Relationship Id="rId3" Type="http://schemas.openxmlformats.org/officeDocument/2006/relationships/hyperlink" Target="http://www.flickr.com/photos/michaelhooper/78766000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hyperlink" Target="http://www.flickr.com/photos/davefayram/380331070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3611087"/>
          </a:xfrm>
          <a:prstGeom prst="rect">
            <a:avLst/>
          </a:prstGeom>
        </p:spPr>
        <p:txBody>
          <a:bodyPr lIns="0" tIns="0" rIns="0" bIns="0"/>
          <a:lstStyle/>
          <a:p>
            <a:pPr>
              <a:lnSpc>
                <a:spcPct val="70000"/>
              </a:lnSpc>
              <a:defRPr sz="8200"/>
            </a:pPr>
            <a:r>
              <a:rPr dirty="0"/>
              <a:t>DATA SCIENCE</a:t>
            </a:r>
          </a:p>
          <a:p>
            <a:pPr>
              <a:lnSpc>
                <a:spcPct val="70000"/>
              </a:lnSpc>
              <a:defRPr sz="4100"/>
            </a:pPr>
            <a:r>
              <a:rPr dirty="0"/>
              <a:t>PART TIME COURSE</a:t>
            </a:r>
          </a:p>
          <a:p>
            <a:pPr>
              <a:lnSpc>
                <a:spcPct val="70000"/>
              </a:lnSpc>
              <a:defRPr sz="4100"/>
            </a:pPr>
            <a:endParaRPr dirty="0"/>
          </a:p>
          <a:p>
            <a:pPr>
              <a:lnSpc>
                <a:spcPct val="70000"/>
              </a:lnSpc>
              <a:defRPr sz="4100"/>
            </a:pPr>
            <a:r>
              <a:rPr dirty="0"/>
              <a:t>Week 1 - Course Overview &amp; Getting Started</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Etiquette</a:t>
            </a:r>
            <a:endParaRPr lang="en-US"/>
          </a:p>
        </p:txBody>
      </p:sp>
      <p:sp>
        <p:nvSpPr>
          <p:cNvPr id="3" name="Text Placeholder 2"/>
          <p:cNvSpPr>
            <a:spLocks noGrp="1"/>
          </p:cNvSpPr>
          <p:nvPr>
            <p:ph type="body" idx="1"/>
          </p:nvPr>
        </p:nvSpPr>
        <p:spPr/>
        <p:txBody>
          <a:bodyPr/>
          <a:lstStyle/>
          <a:p>
            <a:r>
              <a:rPr lang="en-GB"/>
              <a:t>It’s not like school or university</a:t>
            </a:r>
          </a:p>
          <a:p>
            <a:r>
              <a:rPr lang="en-GB"/>
              <a:t>Best analogy: work meeting?</a:t>
            </a:r>
            <a:endParaRPr lang="en-US"/>
          </a:p>
        </p:txBody>
      </p:sp>
    </p:spTree>
    <p:extLst>
      <p:ext uri="{BB962C8B-B14F-4D97-AF65-F5344CB8AC3E}">
        <p14:creationId xmlns:p14="http://schemas.microsoft.com/office/powerpoint/2010/main" val="1372153934"/>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hape 2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69" name="Shape 269"/>
          <p:cNvSpPr>
            <a:spLocks noGrp="1"/>
          </p:cNvSpPr>
          <p:nvPr>
            <p:ph type="title"/>
          </p:nvPr>
        </p:nvSpPr>
        <p:spPr>
          <a:prstGeom prst="rect">
            <a:avLst/>
          </a:prstGeom>
        </p:spPr>
        <p:txBody>
          <a:bodyPr/>
          <a:lstStyle/>
          <a:p>
            <a:r>
              <a:t>COURSE PROJECT</a:t>
            </a:r>
          </a:p>
        </p:txBody>
      </p:sp>
      <p:sp>
        <p:nvSpPr>
          <p:cNvPr id="270" name="Shape 270"/>
          <p:cNvSpPr>
            <a:spLocks noGrp="1"/>
          </p:cNvSpPr>
          <p:nvPr>
            <p:ph type="body" idx="1"/>
          </p:nvPr>
        </p:nvSpPr>
        <p:spPr>
          <a:prstGeom prst="rect">
            <a:avLst/>
          </a:prstGeom>
        </p:spPr>
        <p:txBody>
          <a:bodyPr/>
          <a:lstStyle/>
          <a:p>
            <a:pPr marL="0" indent="0" defTabSz="1524000">
              <a:lnSpc>
                <a:spcPct val="110000"/>
              </a:lnSpc>
              <a:spcBef>
                <a:spcPts val="500"/>
              </a:spcBef>
              <a:buClrTx/>
              <a:buSzTx/>
              <a:buFontTx/>
              <a:buNone/>
              <a:defRPr b="0"/>
            </a:pPr>
            <a:r>
              <a:rPr dirty="0"/>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endParaRPr dirty="0"/>
          </a:p>
          <a:p>
            <a:pPr marL="0" indent="0" defTabSz="1524000">
              <a:lnSpc>
                <a:spcPct val="110000"/>
              </a:lnSpc>
              <a:spcBef>
                <a:spcPts val="500"/>
              </a:spcBef>
              <a:buClrTx/>
              <a:buSzTx/>
              <a:buFontTx/>
              <a:buNone/>
              <a:defRPr b="0"/>
            </a:pPr>
            <a:r>
              <a:rPr dirty="0"/>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endParaRPr dirty="0"/>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4" name="Shape 27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Software Setup</a:t>
            </a:r>
            <a:endParaRPr/>
          </a:p>
          <a:p>
            <a:pPr marL="27728" marR="27728">
              <a:lnSpc>
                <a:spcPct val="120000"/>
              </a:lnSpc>
              <a:defRPr sz="1800"/>
            </a:pPr>
            <a:endParaRPr/>
          </a:p>
          <a:p>
            <a:pPr marL="27728" marR="27728">
              <a:lnSpc>
                <a:spcPct val="120000"/>
              </a:lnSpc>
              <a:defRPr sz="1800"/>
            </a:pPr>
            <a:r>
              <a:rPr sz="1900"/>
              <a:t>Prework</a:t>
            </a:r>
          </a:p>
          <a:p>
            <a:pPr marL="207115" marR="27728" indent="-138747">
              <a:lnSpc>
                <a:spcPct val="120000"/>
              </a:lnSpc>
              <a:buSzPct val="69000"/>
              <a:buFont typeface="Lucida Grande"/>
              <a:defRPr sz="1800"/>
            </a:pPr>
            <a:r>
              <a:rPr sz="1900"/>
              <a:t>Software Installations</a:t>
            </a:r>
          </a:p>
          <a:p>
            <a:pPr marL="353165" marR="27728" lvl="1" indent="-138747">
              <a:lnSpc>
                <a:spcPct val="120000"/>
              </a:lnSpc>
              <a:buSzPct val="69000"/>
              <a:buFont typeface="Lucida Grande"/>
              <a:defRPr sz="1800"/>
            </a:pPr>
            <a:r>
              <a:rPr sz="1900"/>
              <a:t>Anaconda Python 2.7</a:t>
            </a:r>
          </a:p>
          <a:p>
            <a:pPr marL="353165" marR="27728" lvl="1" indent="-138747">
              <a:lnSpc>
                <a:spcPct val="120000"/>
              </a:lnSpc>
              <a:buSzPct val="69000"/>
              <a:buFont typeface="Lucida Grande"/>
              <a:defRPr sz="1800"/>
            </a:pPr>
            <a:r>
              <a:rPr sz="1900"/>
              <a:t>Slack (and account setup - WITH PHOTO!)</a:t>
            </a:r>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15</a:t>
            </a:r>
          </a:p>
        </p:txBody>
      </p:sp>
      <p:sp>
        <p:nvSpPr>
          <p:cNvPr id="276" name="Shape 27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9193" y="1522626"/>
            <a:ext cx="4190870"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Create a </a:t>
            </a:r>
            <a:r>
              <a:rPr lang="en-US" sz="2000" dirty="0" err="1"/>
              <a:t>Jupyter</a:t>
            </a:r>
            <a:r>
              <a:rPr lang="en-US" sz="2000" dirty="0"/>
              <a:t> notebook by running </a:t>
            </a:r>
            <a:r>
              <a:rPr lang="en-US" sz="2800" dirty="0" err="1">
                <a:latin typeface="Courier New"/>
                <a:cs typeface="Courier New"/>
              </a:rPr>
              <a:t>jupyter</a:t>
            </a:r>
            <a:r>
              <a:rPr lang="en-US" sz="2800" dirty="0">
                <a:latin typeface="Courier New"/>
                <a:cs typeface="Courier New"/>
              </a:rPr>
              <a:t> notebook</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Write a “Hello World” notebook</a:t>
            </a:r>
            <a:endParaRPr kumimoji="0" lang="en-US" sz="2000" b="1" i="0" u="none" strike="noStrike" cap="none" spc="0" normalizeH="0" baseline="0" dirty="0">
              <a:ln>
                <a:noFill/>
              </a:ln>
              <a:solidFill>
                <a:srgbClr val="000000"/>
              </a:solidFill>
              <a:effectLst/>
              <a:uFill>
                <a:solidFill>
                  <a:srgbClr val="000000"/>
                </a:solidFill>
              </a:uFill>
              <a:sym typeface="Helvetica"/>
            </a:endParaRPr>
          </a:p>
        </p:txBody>
      </p:sp>
      <p:sp>
        <p:nvSpPr>
          <p:cNvPr id="3" name="TextBox 2"/>
          <p:cNvSpPr txBox="1"/>
          <p:nvPr/>
        </p:nvSpPr>
        <p:spPr>
          <a:xfrm>
            <a:off x="493522" y="519574"/>
            <a:ext cx="288667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dirty="0"/>
              <a:t>CODE-ALONG</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227806574"/>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p:nvPr/>
        </p:nvSpPr>
        <p:spPr>
          <a:xfrm>
            <a:off x="610669" y="417861"/>
            <a:ext cx="7093067"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60000"/>
              </a:lnSpc>
              <a:defRPr sz="7200" cap="none" spc="0">
                <a:solidFill>
                  <a:srgbClr val="000000"/>
                </a:solidFill>
                <a:latin typeface="News706BT-BoldC"/>
                <a:ea typeface="News706BT-BoldC"/>
                <a:cs typeface="News706BT-BoldC"/>
                <a:sym typeface="News706BT-BoldC"/>
              </a:defRPr>
            </a:lvl1pPr>
          </a:lstStyle>
          <a:p>
            <a:r>
              <a:t>GA Directory</a:t>
            </a:r>
          </a:p>
        </p:txBody>
      </p:sp>
      <p:sp>
        <p:nvSpPr>
          <p:cNvPr id="83" name="Shape 83"/>
          <p:cNvSpPr/>
          <p:nvPr/>
        </p:nvSpPr>
        <p:spPr>
          <a:xfrm>
            <a:off x="609170" y="1491149"/>
            <a:ext cx="4542617" cy="214994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algn="l">
              <a:lnSpc>
                <a:spcPct val="140000"/>
              </a:lnSpc>
              <a:spcBef>
                <a:spcPts val="1151"/>
              </a:spcBef>
              <a:defRPr sz="4000" cap="none" spc="39">
                <a:solidFill>
                  <a:srgbClr val="58585B"/>
                </a:solidFill>
                <a:latin typeface="News706BT-RomanC"/>
                <a:ea typeface="News706BT-RomanC"/>
                <a:cs typeface="News706BT-RomanC"/>
                <a:sym typeface="News706BT-RomanC"/>
              </a:defRPr>
            </a:pPr>
            <a:r>
              <a:rPr sz="1600" dirty="0"/>
              <a:t>The GA Directory is a place for students, alumni and instructors to connect.</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Find your classmates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Reach out to alumni and instructors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Hire talent based on skills and experience</a:t>
            </a:r>
          </a:p>
        </p:txBody>
      </p:sp>
      <p:sp>
        <p:nvSpPr>
          <p:cNvPr id="84" name="Shape 84"/>
          <p:cNvSpPr/>
          <p:nvPr/>
        </p:nvSpPr>
        <p:spPr>
          <a:xfrm>
            <a:off x="609170" y="3981460"/>
            <a:ext cx="2696643" cy="285586"/>
          </a:xfrm>
          <a:prstGeom prst="rect">
            <a:avLst/>
          </a:prstGeom>
          <a:ln w="12700">
            <a:miter lim="400000"/>
          </a:ln>
          <a:extLst>
            <a:ext uri="{C572A759-6A51-4108-AA02-DFA0A04FC94B}">
              <ma14:wrappingTextBoxFlag xmlns:ma14="http://schemas.microsoft.com/office/mac/drawingml/2011/main" val="1"/>
            </a:ext>
          </a:extLst>
        </p:spPr>
        <p:txBody>
          <a:bodyPr wrap="none" lIns="19492" tIns="19492" rIns="19492" bIns="19492" anchor="ctr">
            <a:spAutoFit/>
          </a:bodyPr>
          <a:lstStyle>
            <a:lvl1pPr marR="457200" defTabSz="457200">
              <a:lnSpc>
                <a:spcPct val="100000"/>
              </a:lnSpc>
              <a:spcBef>
                <a:spcPts val="3000"/>
              </a:spcBef>
              <a:defRPr sz="6000" b="1" u="sng" cap="none" spc="0">
                <a:solidFill>
                  <a:srgbClr val="E42124"/>
                </a:solidFill>
                <a:uFillTx/>
                <a:latin typeface="Circular Std"/>
                <a:ea typeface="Circular Std"/>
                <a:cs typeface="Circular Std"/>
                <a:sym typeface="Circular Std"/>
                <a:hlinkClick r:id="rId3"/>
              </a:defRPr>
            </a:lvl1pPr>
          </a:lstStyle>
          <a:p>
            <a:pPr>
              <a:defRPr u="none"/>
            </a:pPr>
            <a:r>
              <a:rPr sz="1600" u="sng" dirty="0">
                <a:solidFill>
                  <a:srgbClr val="FF0000"/>
                </a:solidFill>
                <a:latin typeface="+mj-lt"/>
                <a:hlinkClick r:id="rId3"/>
              </a:rPr>
              <a:t>directory.generalassemb.ly</a:t>
            </a:r>
          </a:p>
        </p:txBody>
      </p:sp>
      <p:pic>
        <p:nvPicPr>
          <p:cNvPr id="85" name="Rolodex Placeholder Image_v3.png"/>
          <p:cNvPicPr>
            <a:picLocks noChangeAspect="1"/>
          </p:cNvPicPr>
          <p:nvPr/>
        </p:nvPicPr>
        <p:blipFill>
          <a:blip r:embed="rId4">
            <a:extLst/>
          </a:blip>
          <a:stretch>
            <a:fillRect/>
          </a:stretch>
        </p:blipFill>
        <p:spPr>
          <a:xfrm>
            <a:off x="6283706" y="1298301"/>
            <a:ext cx="2840060" cy="3853992"/>
          </a:xfrm>
          <a:prstGeom prst="rect">
            <a:avLst/>
          </a:prstGeom>
          <a:ln w="12700">
            <a:miter lim="400000"/>
          </a:ln>
        </p:spPr>
      </p:pic>
    </p:spTree>
    <p:extLst>
      <p:ext uri="{BB962C8B-B14F-4D97-AF65-F5344CB8AC3E}">
        <p14:creationId xmlns:p14="http://schemas.microsoft.com/office/powerpoint/2010/main" val="3055942395"/>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6" name="Shape 28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Optional Reading</a:t>
            </a:r>
            <a:endParaRPr sz="1900" dirty="0"/>
          </a:p>
          <a:p>
            <a:pPr marL="557318" marR="27728" indent="-342900">
              <a:lnSpc>
                <a:spcPct val="120000"/>
              </a:lnSpc>
              <a:buSzPct val="69000"/>
              <a:buFont typeface="Arial"/>
              <a:buChar char="•"/>
              <a:defRPr sz="1800"/>
            </a:pPr>
            <a:r>
              <a:rPr sz="1800" dirty="0"/>
              <a:t>Codecademy Python course</a:t>
            </a:r>
            <a:r>
              <a:rPr lang="en-US" sz="1800" dirty="0"/>
              <a:t/>
            </a:r>
            <a:br>
              <a:rPr lang="en-US" sz="1800" dirty="0"/>
            </a:br>
            <a:r>
              <a:rPr lang="en-AU" sz="1800" dirty="0"/>
              <a:t>An Introduction to Statistical Learning</a:t>
            </a:r>
            <a:endParaRPr sz="1800" dirty="0"/>
          </a:p>
          <a:p>
            <a:pPr marL="557318" marR="27728" lvl="1" indent="-342900">
              <a:lnSpc>
                <a:spcPct val="120000"/>
              </a:lnSpc>
              <a:buSzPct val="69000"/>
              <a:buFont typeface="Arial"/>
              <a:buChar char="•"/>
              <a:defRPr sz="1800"/>
            </a:pPr>
            <a:r>
              <a:rPr sz="1800" dirty="0"/>
              <a:t>Python for Data Analysis</a:t>
            </a:r>
          </a:p>
          <a:p>
            <a:pPr marL="557318" marR="27728" lvl="1" indent="-342900">
              <a:lnSpc>
                <a:spcPct val="120000"/>
              </a:lnSpc>
              <a:buSzPct val="69000"/>
              <a:buFont typeface="Arial"/>
              <a:buChar char="•"/>
              <a:defRPr sz="1800"/>
            </a:pPr>
            <a:r>
              <a:rPr sz="1800" dirty="0"/>
              <a:t>Learn Python the Hard Way</a:t>
            </a:r>
          </a:p>
          <a:p>
            <a:pPr marL="557318" marR="27728" lvl="1" indent="-342900">
              <a:lnSpc>
                <a:spcPct val="120000"/>
              </a:lnSpc>
              <a:buSzPct val="69000"/>
              <a:buFont typeface="Arial"/>
              <a:buChar char="•"/>
              <a:defRPr sz="1800"/>
            </a:pPr>
            <a:r>
              <a:rPr sz="1800" dirty="0"/>
              <a:t>Command Line Crash Course</a:t>
            </a:r>
          </a:p>
          <a:p>
            <a:pPr marL="557318" marR="27728" lvl="1" indent="-342900">
              <a:lnSpc>
                <a:spcPct val="120000"/>
              </a:lnSpc>
              <a:buSzPct val="69000"/>
              <a:buFont typeface="Arial"/>
              <a:buChar char="•"/>
              <a:defRPr sz="1800"/>
            </a:pPr>
            <a:r>
              <a:rPr sz="1800" dirty="0"/>
              <a:t>Khan Academy </a:t>
            </a:r>
            <a:r>
              <a:rPr lang="en-AU" sz="1800" dirty="0"/>
              <a:t>–</a:t>
            </a:r>
            <a:r>
              <a:rPr sz="1800" dirty="0"/>
              <a:t> Probability</a:t>
            </a:r>
            <a:r>
              <a:rPr lang="en-AU" sz="1800" dirty="0"/>
              <a:t/>
            </a:r>
            <a:br>
              <a:rPr lang="en-AU" sz="1800" dirty="0"/>
            </a:br>
            <a:endParaRPr sz="1800" dirty="0"/>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17</a:t>
            </a:r>
          </a:p>
        </p:txBody>
      </p:sp>
      <p:sp>
        <p:nvSpPr>
          <p:cNvPr id="288" name="Shape 28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Meet The Instructors</a:t>
            </a:r>
          </a:p>
          <a:p>
            <a:pPr marL="352777" indent="-352777">
              <a:buClrTx/>
              <a:buSzPct val="100000"/>
              <a:buFontTx/>
              <a:buAutoNum type="arabicPeriod"/>
            </a:pPr>
            <a:r>
              <a:t>Meet Your Classmates</a:t>
            </a:r>
          </a:p>
          <a:p>
            <a:pPr marL="352777" indent="-352777">
              <a:buClrTx/>
              <a:buSzPct val="100000"/>
              <a:buFontTx/>
              <a:buAutoNum type="arabicPeriod"/>
            </a:pPr>
            <a:r>
              <a:t>Instructor Philosophy</a:t>
            </a:r>
          </a:p>
          <a:p>
            <a:pPr marL="352777" indent="-352777">
              <a:buClrTx/>
              <a:buSzPct val="100000"/>
              <a:buFontTx/>
              <a:buAutoNum type="arabicPeriod"/>
            </a:pPr>
            <a:r>
              <a:t>Content Philosophy</a:t>
            </a:r>
          </a:p>
          <a:p>
            <a:pPr marL="352777" indent="-352777">
              <a:buClrTx/>
              <a:buSzPct val="100000"/>
              <a:buFontTx/>
              <a:buAutoNum type="arabicPeriod"/>
            </a:pPr>
            <a:r>
              <a:t>How To Succeed</a:t>
            </a:r>
          </a:p>
          <a:p>
            <a:pPr marL="352777" indent="-352777">
              <a:buClrTx/>
              <a:buSzPct val="100000"/>
              <a:buFontTx/>
              <a:buAutoNum type="arabicPeriod"/>
            </a:pPr>
            <a:r>
              <a:t>Typical Class</a:t>
            </a:r>
          </a:p>
          <a:p>
            <a:pPr marL="352777" indent="-352777">
              <a:buClrTx/>
              <a:buSzPct val="100000"/>
              <a:buFontTx/>
              <a:buAutoNum type="arabicPeriod"/>
            </a:pPr>
            <a:r>
              <a:t>Logistics</a:t>
            </a:r>
          </a:p>
          <a:p>
            <a:pPr marL="352777" indent="-352777">
              <a:buClrTx/>
              <a:buSzPct val="100000"/>
              <a:buFontTx/>
              <a:buAutoNum type="arabicPeriod"/>
            </a:pPr>
            <a:r>
              <a:t>Course Project</a:t>
            </a:r>
          </a:p>
          <a:p>
            <a:pPr marL="352777" indent="-352777">
              <a:buClrTx/>
              <a:buSzPct val="100000"/>
              <a:buFontTx/>
              <a:buAutoNum type="arabicPeriod"/>
            </a:pPr>
            <a:r>
              <a:t>Setting Up</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sz="2000" b="0">
                <a:solidFill>
                  <a:srgbClr val="FFFFFF"/>
                </a:solidFill>
                <a:effectLst>
                  <a:outerShdw blurRad="38100" dist="12700" dir="5400000" rotWithShape="0">
                    <a:srgbClr val="000000">
                      <a:alpha val="50000"/>
                    </a:srgbClr>
                  </a:outerShdw>
                </a:effectLst>
                <a:uFillTx/>
                <a:latin typeface="+mn-lt"/>
                <a:ea typeface="+mn-ea"/>
                <a:cs typeface="+mn-cs"/>
                <a:sym typeface="Gill Sans"/>
              </a:defRPr>
            </a:pPr>
            <a:endParaR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p>
            <a:pPr algn="r">
              <a:defRPr sz="1200" b="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algn="l">
              <a:lnSpc>
                <a:spcPct val="120000"/>
              </a:lnSpc>
              <a:defRPr sz="2000">
                <a:solidFill>
                  <a:srgbClr val="FFFFFF"/>
                </a:solidFill>
                <a:uFillTx/>
              </a:defRPr>
            </a:pPr>
            <a:endParaRPr dirty="0"/>
          </a:p>
          <a:p>
            <a:pPr algn="l">
              <a:lnSpc>
                <a:spcPct val="120000"/>
              </a:lnSpc>
              <a:defRPr sz="2000">
                <a:solidFill>
                  <a:srgbClr val="FFFFFF"/>
                </a:solidFill>
                <a:uFillTx/>
              </a:defRPr>
            </a:pPr>
            <a:r>
              <a:rPr lang="en-GB" dirty="0"/>
              <a:t>Freelance data science consultant</a:t>
            </a:r>
            <a:r>
              <a:rPr dirty="0"/>
              <a:t>, previously</a:t>
            </a:r>
            <a:r>
              <a:rPr lang="en-GB" dirty="0"/>
              <a:t> at Google and CSIRO.</a:t>
            </a:r>
            <a:r>
              <a:rPr dirty="0"/>
              <a:t> </a:t>
            </a:r>
            <a:r>
              <a:rPr lang="en-US" dirty="0"/>
              <a:t>His username is </a:t>
            </a:r>
            <a:r>
              <a:rPr lang="en-US" dirty="0" err="1"/>
              <a:t>solresol</a:t>
            </a:r>
            <a:r>
              <a:rPr lang="en-US" dirty="0"/>
              <a:t> because there are too many Greg Bakers in this world.</a:t>
            </a:r>
            <a:endParaRPr dirty="0"/>
          </a:p>
          <a:p>
            <a:pPr algn="l">
              <a:defRPr sz="2000">
                <a:solidFill>
                  <a:srgbClr val="FFFFFF"/>
                </a:solidFill>
                <a:uFillTx/>
              </a:defRPr>
            </a:pPr>
            <a:endParaRPr dirty="0"/>
          </a:p>
          <a:p>
            <a:pPr algn="l">
              <a:defRPr sz="2000">
                <a:solidFill>
                  <a:srgbClr val="FFFFFF"/>
                </a:solidFill>
                <a:uFillTx/>
              </a:defRPr>
            </a:pPr>
            <a:endParaRPr dirty="0"/>
          </a:p>
          <a:p>
            <a:pPr algn="l">
              <a:buSzPct val="125000"/>
              <a:buChar char="•"/>
              <a:defRPr sz="2000">
                <a:solidFill>
                  <a:srgbClr val="FFFFFF"/>
                </a:solidFill>
                <a:uFillTx/>
              </a:defRPr>
            </a:pPr>
            <a:endParaRPr dirty="0"/>
          </a:p>
          <a:p>
            <a:pPr algn="l">
              <a:defRPr sz="2000">
                <a:solidFill>
                  <a:srgbClr val="FFFFFF"/>
                </a:solidFill>
                <a:uFillTx/>
              </a:defRPr>
            </a:pPr>
            <a:endParaRPr dirty="0"/>
          </a:p>
          <a:p>
            <a:pPr algn="l">
              <a:defRPr sz="2000">
                <a:solidFill>
                  <a:srgbClr val="FFFFFF"/>
                </a:solidFill>
                <a:uFillTx/>
              </a:defRPr>
            </a:pPr>
            <a:endParaRPr dirty="0"/>
          </a:p>
          <a:p>
            <a:pPr algn="l">
              <a:defRPr sz="2000">
                <a:solidFill>
                  <a:srgbClr val="FFFFFF"/>
                </a:solidFill>
                <a:uFillTx/>
              </a:defRPr>
            </a:pPr>
            <a:endParaRPr dirty="0"/>
          </a:p>
        </p:txBody>
      </p:sp>
      <p:sp>
        <p:nvSpPr>
          <p:cNvPr id="157" name="Shape 157"/>
          <p:cNvSpPr/>
          <p:nvPr/>
        </p:nvSpPr>
        <p:spPr>
          <a:xfrm>
            <a:off x="1552464" y="330310"/>
            <a:ext cx="6252512" cy="578523"/>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GB"/>
              <a:t>GREG BAKER</a:t>
            </a:r>
            <a:r>
              <a:rPr/>
              <a:t> </a:t>
            </a:r>
            <a:r>
              <a:t>-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http://www.flickr.com/photos/michaelhooper/7876600000/</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lstStyle>
            <a:lvl1pPr algn="l">
              <a:lnSpc>
                <a:spcPct val="120000"/>
              </a:lnSpc>
              <a:defRPr sz="2000">
                <a:solidFill>
                  <a:srgbClr val="FFFFFF"/>
                </a:solidFill>
                <a:uFillTx/>
              </a:defRPr>
            </a:lvl1pPr>
          </a:lstStyle>
          <a:p>
            <a:r>
              <a:rPr lang="en-US" dirty="0"/>
              <a:t>Growth hacker at </a:t>
            </a:r>
            <a:r>
              <a:rPr lang="en-US" dirty="0" err="1"/>
              <a:t>Atlassian</a:t>
            </a:r>
            <a:r>
              <a:rPr lang="en-US" dirty="0"/>
              <a:t>. </a:t>
            </a:r>
            <a:r>
              <a:rPr dirty="0"/>
              <a:t>Previously did</a:t>
            </a:r>
            <a:r>
              <a:rPr lang="en-US" dirty="0"/>
              <a:t> Data Science #5 at General Assembly. </a:t>
            </a:r>
            <a:endParaRPr dirty="0"/>
          </a:p>
        </p:txBody>
      </p:sp>
      <p:sp>
        <p:nvSpPr>
          <p:cNvPr id="162" name="Shape 162"/>
          <p:cNvSpPr/>
          <p:nvPr/>
        </p:nvSpPr>
        <p:spPr>
          <a:xfrm>
            <a:off x="2219318" y="330310"/>
            <a:ext cx="4918814" cy="578523"/>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US" dirty="0"/>
              <a:t>AMANDA PARKER</a:t>
            </a:r>
            <a:r>
              <a:rPr dirty="0"/>
              <a:t> - TA</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endParaRPr/>
          </a:p>
          <a:p>
            <a:pPr algn="l">
              <a:defRPr sz="1800">
                <a:solidFill>
                  <a:srgbClr val="FFFFFF"/>
                </a:solidFill>
                <a:uFillTx/>
              </a:defRPr>
            </a:pPr>
            <a:endParaRPr/>
          </a:p>
          <a:p>
            <a:pPr algn="l">
              <a:defRPr sz="1800">
                <a:solidFill>
                  <a:srgbClr val="FFFFFF"/>
                </a:solidFill>
                <a:uFillTx/>
              </a:defRPr>
            </a:pPr>
            <a:endParaRPr/>
          </a:p>
          <a:p>
            <a:pPr algn="l">
              <a:buSzPct val="125000"/>
              <a:buChar char="•"/>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http://www.flickr.com/photos/davefayram/3803310706</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4" name="Shape 184"/>
          <p:cNvSpPr>
            <a:spLocks noGrp="1"/>
          </p:cNvSpPr>
          <p:nvPr>
            <p:ph type="title"/>
          </p:nvPr>
        </p:nvSpPr>
        <p:spPr>
          <a:prstGeom prst="rect">
            <a:avLst/>
          </a:prstGeom>
        </p:spPr>
        <p:txBody>
          <a:bodyPr/>
          <a:lstStyle/>
          <a:p>
            <a:r>
              <a:t>CONTENT PHILOSOPHY</a:t>
            </a:r>
          </a:p>
        </p:txBody>
      </p:sp>
      <p:sp>
        <p:nvSpPr>
          <p:cNvPr id="185" name="Shape 185"/>
          <p:cNvSpPr>
            <a:spLocks noGrp="1"/>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3343391" y="3182936"/>
            <a:ext cx="5715001" cy="1905000"/>
          </a:xfrm>
          <a:prstGeom prst="rect">
            <a:avLst/>
          </a:prstGeom>
          <a:ln w="25400"/>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93" name="Shape 193"/>
          <p:cNvSpPr>
            <a:spLocks noGrp="1"/>
          </p:cNvSpPr>
          <p:nvPr>
            <p:ph type="title"/>
          </p:nvPr>
        </p:nvSpPr>
        <p:spPr>
          <a:prstGeom prst="rect">
            <a:avLst/>
          </a:prstGeom>
        </p:spPr>
        <p:txBody>
          <a:bodyPr/>
          <a:lstStyle/>
          <a:p>
            <a:r>
              <a:t>CONTENT PHILOSOPHY</a:t>
            </a:r>
          </a:p>
        </p:txBody>
      </p:sp>
      <p:sp>
        <p:nvSpPr>
          <p:cNvPr id="194" name="Shape 194"/>
          <p:cNvSpPr>
            <a:spLocks noGrp="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sz="1100" b="0"/>
            </a:pPr>
            <a:r>
              <a:t>Data Science: An Action Plan for Expanding the Technical Areas of the Field of Statistics</a:t>
            </a:r>
          </a:p>
          <a:p>
            <a:pPr defTabSz="1524000">
              <a:lnSpc>
                <a:spcPct val="110000"/>
              </a:lnSpc>
              <a:buFont typeface="Lucida Grande"/>
              <a:defRPr sz="1100" b="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sz="1100" b="0"/>
            </a:pPr>
            <a:r>
              <a:t>Drew Conway’s </a:t>
            </a:r>
          </a:p>
          <a:p>
            <a:pPr defTabSz="1524000">
              <a:lnSpc>
                <a:spcPct val="110000"/>
              </a:lnSpc>
              <a:buFont typeface="Lucida Grande"/>
              <a:defRPr sz="1100" b="0"/>
            </a:pPr>
            <a:r>
              <a:t>Data Science Venn Diagram</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49" name="Shape 249"/>
          <p:cNvSpPr>
            <a:spLocks noGrp="1"/>
          </p:cNvSpPr>
          <p:nvPr>
            <p:ph type="title"/>
          </p:nvPr>
        </p:nvSpPr>
        <p:spPr>
          <a:prstGeom prst="rect">
            <a:avLst/>
          </a:prstGeom>
        </p:spPr>
        <p:txBody>
          <a:bodyPr/>
          <a:lstStyle/>
          <a:p>
            <a:r>
              <a:t>TYPICAL CLASS</a:t>
            </a:r>
          </a:p>
        </p:txBody>
      </p:sp>
      <p:sp>
        <p:nvSpPr>
          <p:cNvPr id="250" name="Shape 250"/>
          <p:cNvSpPr>
            <a:spLocks noGrp="1"/>
          </p:cNvSpPr>
          <p:nvPr>
            <p:ph type="body" idx="1"/>
          </p:nvPr>
        </p:nvSpPr>
        <p:spPr>
          <a:prstGeom prst="rect">
            <a:avLst/>
          </a:prstGeom>
        </p:spPr>
        <p:txBody>
          <a:bodyPr/>
          <a:lstStyle/>
          <a:p>
            <a:pPr marL="342900" indent="-342900" defTabSz="1524000">
              <a:lnSpc>
                <a:spcPct val="110000"/>
              </a:lnSpc>
              <a:spcBef>
                <a:spcPts val="500"/>
              </a:spcBef>
              <a:buClrTx/>
              <a:buSzPct val="86000"/>
              <a:defRPr b="0"/>
            </a:pPr>
            <a:r>
              <a:rPr dirty="0"/>
              <a:t>Guest Speaker (</a:t>
            </a:r>
            <a:r>
              <a:rPr lang="en-US" dirty="0"/>
              <a:t>very occasionally</a:t>
            </a:r>
            <a:r>
              <a:rPr dirty="0"/>
              <a:t>)</a:t>
            </a:r>
            <a:endParaRPr lang="en-US" dirty="0"/>
          </a:p>
          <a:p>
            <a:pPr marL="342900" indent="-342900" defTabSz="1524000">
              <a:lnSpc>
                <a:spcPct val="110000"/>
              </a:lnSpc>
              <a:spcBef>
                <a:spcPts val="500"/>
              </a:spcBef>
              <a:buClrTx/>
              <a:buSzPct val="86000"/>
              <a:defRPr b="0"/>
            </a:pPr>
            <a:r>
              <a:rPr lang="en-US" dirty="0"/>
              <a:t>Random question time, discussion of homework</a:t>
            </a:r>
            <a:endParaRPr dirty="0"/>
          </a:p>
          <a:p>
            <a:pPr marL="342900" indent="-342900" defTabSz="1524000">
              <a:lnSpc>
                <a:spcPct val="110000"/>
              </a:lnSpc>
              <a:spcBef>
                <a:spcPts val="500"/>
              </a:spcBef>
              <a:buClrTx/>
              <a:buSzPct val="86000"/>
              <a:defRPr b="0"/>
            </a:pPr>
            <a:r>
              <a:rPr dirty="0"/>
              <a:t>Overview of lesson objectives</a:t>
            </a:r>
          </a:p>
          <a:p>
            <a:pPr marL="342900" indent="-342900" defTabSz="1524000">
              <a:lnSpc>
                <a:spcPct val="110000"/>
              </a:lnSpc>
              <a:spcBef>
                <a:spcPts val="500"/>
              </a:spcBef>
              <a:buClrTx/>
              <a:buSzPct val="86000"/>
              <a:defRPr b="0"/>
            </a:pPr>
            <a:r>
              <a:rPr dirty="0"/>
              <a:t>Motivating Problem</a:t>
            </a:r>
          </a:p>
          <a:p>
            <a:pPr marL="342900" indent="-342900" defTabSz="1524000">
              <a:lnSpc>
                <a:spcPct val="110000"/>
              </a:lnSpc>
              <a:spcBef>
                <a:spcPts val="500"/>
              </a:spcBef>
              <a:buClrTx/>
              <a:buSzPct val="86000"/>
              <a:defRPr b="0"/>
            </a:pPr>
            <a:r>
              <a:rPr lang="en-US" dirty="0"/>
              <a:t>Greg talks and displays </a:t>
            </a:r>
            <a:r>
              <a:rPr lang="en-US" dirty="0" err="1"/>
              <a:t>Powerpoint</a:t>
            </a:r>
            <a:r>
              <a:rPr lang="en-US" dirty="0"/>
              <a:t> slides</a:t>
            </a:r>
          </a:p>
          <a:p>
            <a:pPr marL="342900" indent="-342900" defTabSz="1524000">
              <a:lnSpc>
                <a:spcPct val="110000"/>
              </a:lnSpc>
              <a:spcBef>
                <a:spcPts val="500"/>
              </a:spcBef>
              <a:buClrTx/>
              <a:buSzPct val="86000"/>
              <a:defRPr b="0"/>
            </a:pPr>
            <a:r>
              <a:rPr lang="en-US" dirty="0"/>
              <a:t>Code-along exercise: we all code something at the same time</a:t>
            </a:r>
          </a:p>
          <a:p>
            <a:pPr marL="342900" indent="-342900" defTabSz="1524000">
              <a:lnSpc>
                <a:spcPct val="110000"/>
              </a:lnSpc>
              <a:spcBef>
                <a:spcPts val="500"/>
              </a:spcBef>
              <a:buClrTx/>
              <a:buSzPct val="86000"/>
              <a:defRPr b="0"/>
            </a:pPr>
            <a:r>
              <a:rPr dirty="0"/>
              <a:t>Code Exercises</a:t>
            </a:r>
            <a:r>
              <a:rPr lang="en-US" dirty="0"/>
              <a:t>: Amanda and Greg wander around looking over your shoulder as you do some hands-on exercises</a:t>
            </a:r>
          </a:p>
          <a:p>
            <a:pPr marL="342900" indent="-342900" defTabSz="1524000">
              <a:lnSpc>
                <a:spcPct val="110000"/>
              </a:lnSpc>
              <a:spcBef>
                <a:spcPts val="500"/>
              </a:spcBef>
              <a:buClrTx/>
              <a:buSzPct val="86000"/>
              <a:defRPr b="0"/>
            </a:pPr>
            <a:endParaRPr lang="en-US" dirty="0"/>
          </a:p>
          <a:p>
            <a:pPr marL="927101" lvl="5" indent="-342900" defTabSz="1524000">
              <a:lnSpc>
                <a:spcPct val="110000"/>
              </a:lnSpc>
              <a:spcBef>
                <a:spcPts val="500"/>
              </a:spcBef>
              <a:buSzPct val="86000"/>
              <a:defRPr b="0"/>
            </a:pPr>
            <a:r>
              <a:rPr lang="en-US" sz="1800" i="1" dirty="0">
                <a:solidFill>
                  <a:schemeClr val="bg1"/>
                </a:solidFill>
              </a:rPr>
              <a:t>Today won’t be a typical class</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57" name="Shape 257"/>
          <p:cNvSpPr>
            <a:spLocks noGrp="1"/>
          </p:cNvSpPr>
          <p:nvPr>
            <p:ph type="title"/>
          </p:nvPr>
        </p:nvSpPr>
        <p:spPr>
          <a:prstGeom prst="rect">
            <a:avLst/>
          </a:prstGeom>
        </p:spPr>
        <p:txBody>
          <a:bodyPr/>
          <a:lstStyle/>
          <a:p>
            <a:r>
              <a:t>LOGISTICS</a:t>
            </a:r>
          </a:p>
        </p:txBody>
      </p:sp>
      <p:sp>
        <p:nvSpPr>
          <p:cNvPr id="258" name="Shape 258"/>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2845</TotalTime>
  <Words>530</Words>
  <Application>Microsoft Macintosh PowerPoint</Application>
  <PresentationFormat>Custom</PresentationFormat>
  <Paragraphs>116</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White</vt:lpstr>
      <vt:lpstr>DATA SCIENCE PART TIME COURSE  Week 1 - Course Overview &amp; Getting Started</vt:lpstr>
      <vt:lpstr>AGENDA</vt:lpstr>
      <vt:lpstr>PowerPoint Presentation</vt:lpstr>
      <vt:lpstr>PowerPoint Presentation</vt:lpstr>
      <vt:lpstr>PowerPoint Presentation</vt:lpstr>
      <vt:lpstr>CONTENT PHILOSOPHY</vt:lpstr>
      <vt:lpstr>CONTENT PHILOSOPHY</vt:lpstr>
      <vt:lpstr>TYPICAL CLASS</vt:lpstr>
      <vt:lpstr>LOGISTICS</vt:lpstr>
      <vt:lpstr>Etiquette</vt:lpstr>
      <vt:lpstr>COURSE PROJECT</vt:lpstr>
      <vt:lpstr>Software Setup  Prework Software Installations Anaconda Python 2.7 Slack (and account setup - WITH PHOTO!)  </vt:lpstr>
      <vt:lpstr>PowerPoint Presentation</vt:lpstr>
      <vt:lpstr>PowerPoint Presentation</vt:lpstr>
      <vt:lpstr>PowerPoint Presentation</vt:lpstr>
      <vt:lpstr>Optional Reading Codecademy Python course An Introduction to Statistical Learning Python for Data Analysis Learn Python the Hard Way Command Line Crash Course Khan Academy – Probability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PART TIME COURSE  Week 1 - Course Overview &amp; Getting Started Monday 6 June 2016</dc:title>
  <cp:lastModifiedBy>Greg Baker</cp:lastModifiedBy>
  <cp:revision>10</cp:revision>
  <dcterms:modified xsi:type="dcterms:W3CDTF">2017-02-07T04:08:34Z</dcterms:modified>
</cp:coreProperties>
</file>